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87" r:id="rId3"/>
    <p:sldId id="362" r:id="rId4"/>
    <p:sldId id="370" r:id="rId5"/>
    <p:sldId id="364" r:id="rId6"/>
    <p:sldId id="361" r:id="rId7"/>
    <p:sldId id="376" r:id="rId8"/>
    <p:sldId id="377" r:id="rId9"/>
    <p:sldId id="258" r:id="rId10"/>
    <p:sldId id="360" r:id="rId11"/>
    <p:sldId id="290" r:id="rId12"/>
    <p:sldId id="288" r:id="rId13"/>
    <p:sldId id="291" r:id="rId14"/>
    <p:sldId id="289" r:id="rId15"/>
    <p:sldId id="292" r:id="rId16"/>
    <p:sldId id="262" r:id="rId17"/>
    <p:sldId id="259" r:id="rId18"/>
    <p:sldId id="260" r:id="rId19"/>
    <p:sldId id="265" r:id="rId20"/>
    <p:sldId id="371" r:id="rId21"/>
    <p:sldId id="372" r:id="rId22"/>
    <p:sldId id="373" r:id="rId23"/>
    <p:sldId id="374" r:id="rId24"/>
    <p:sldId id="280" r:id="rId25"/>
    <p:sldId id="301" r:id="rId26"/>
    <p:sldId id="302" r:id="rId27"/>
    <p:sldId id="303" r:id="rId28"/>
    <p:sldId id="305" r:id="rId29"/>
    <p:sldId id="269" r:id="rId30"/>
    <p:sldId id="375" r:id="rId31"/>
    <p:sldId id="276" r:id="rId32"/>
    <p:sldId id="365" r:id="rId33"/>
    <p:sldId id="366" r:id="rId34"/>
    <p:sldId id="368" r:id="rId35"/>
    <p:sldId id="367" r:id="rId36"/>
    <p:sldId id="369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5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27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83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8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27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45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04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76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95C3-D504-4876-AC98-8CC728719E66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0780B-8E21-45AF-937F-241B10CBA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70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Основы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1 Лекция. </a:t>
            </a:r>
            <a:r>
              <a:rPr lang="ru-RU" b="1" dirty="0">
                <a:solidFill>
                  <a:schemeClr val="bg1">
                    <a:lumMod val="50000"/>
                  </a:schemeClr>
                </a:solidFill>
              </a:rPr>
              <a:t>Основы машинного обучения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23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 smtClean="0"/>
              <a:t>Выделение объектов</a:t>
            </a:r>
            <a:endParaRPr lang="ru-RU" sz="2200" b="1" i="1" dirty="0"/>
          </a:p>
        </p:txBody>
      </p:sp>
      <p:pic>
        <p:nvPicPr>
          <p:cNvPr id="5122" name="Picture 2" descr="EasyDetec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9" y="1202446"/>
            <a:ext cx="3649230" cy="12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asyDetec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6194"/>
            <a:ext cx="3676118" cy="12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CEBER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35" y="1470303"/>
            <a:ext cx="4991309" cy="19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1617" y="4045950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1689479" y="4045950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разметка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793610" y="3761956"/>
            <a:ext cx="15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исходное </a:t>
            </a:r>
          </a:p>
          <a:p>
            <a:r>
              <a:rPr lang="ru-RU" dirty="0" smtClean="0"/>
              <a:t>изображение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38925" y="3775726"/>
            <a:ext cx="246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Сегментация объектов</a:t>
            </a:r>
            <a:endParaRPr lang="ru-RU" b="1" dirty="0"/>
          </a:p>
        </p:txBody>
      </p:sp>
      <p:pic>
        <p:nvPicPr>
          <p:cNvPr id="5130" name="Picture 10" descr="https://storage.googleapis.com/groundai-web-prod/media%2Fusers%2Fuser_44981%2Fproject_75399%2Fimages%2Ffigures%2Ffigure_results_succes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8" r="-120"/>
          <a:stretch/>
        </p:blipFill>
        <p:spPr bwMode="auto">
          <a:xfrm>
            <a:off x="286569" y="4477947"/>
            <a:ext cx="3895092" cy="22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radar neural network segment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710" y="4924062"/>
            <a:ext cx="4557891" cy="18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2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регрессия временного ряд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98504"/>
            <a:ext cx="4752528" cy="22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22830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/>
              <a:t>Обучение с учителем требует наличия тренировочной выборки с заранее известными ответами.</a:t>
            </a:r>
          </a:p>
          <a:p>
            <a:r>
              <a:rPr lang="ru-RU" sz="2200" b="1" dirty="0" smtClean="0"/>
              <a:t>Регрессия</a:t>
            </a:r>
            <a:r>
              <a:rPr lang="en-US" sz="2200" b="1" dirty="0" smtClean="0"/>
              <a:t> </a:t>
            </a:r>
            <a:r>
              <a:rPr lang="en-US" sz="2200" b="1" dirty="0"/>
              <a:t>(regression)</a:t>
            </a:r>
            <a:r>
              <a:rPr lang="ru-RU" sz="2200" b="1" dirty="0"/>
              <a:t> – </a:t>
            </a:r>
            <a:r>
              <a:rPr lang="ru-RU" sz="2200" dirty="0"/>
              <a:t>оценка непрерывной величины (тоже, что и классификация, только для непрерывной величины).</a:t>
            </a:r>
          </a:p>
          <a:p>
            <a:pPr lvl="1"/>
            <a:r>
              <a:rPr lang="ru-RU" sz="2000" dirty="0"/>
              <a:t>Оценка параметров фильтра, приводящего входной сигнал к определенному виду </a:t>
            </a:r>
          </a:p>
          <a:p>
            <a:pPr lvl="1"/>
            <a:r>
              <a:rPr lang="ru-RU" sz="2000" dirty="0"/>
              <a:t>предсказание, рост или падение акций, основываясь на ситуации на фондовом рынке – </a:t>
            </a:r>
            <a:r>
              <a:rPr lang="ru-RU" sz="2000" b="1" dirty="0"/>
              <a:t>задача предсказания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Синтез нового изображения по результатам обучения – </a:t>
            </a:r>
            <a:r>
              <a:rPr lang="ru-RU" sz="2000" b="1" dirty="0"/>
              <a:t>задача синтеза</a:t>
            </a:r>
          </a:p>
          <a:p>
            <a:pPr lvl="1"/>
            <a:r>
              <a:rPr lang="ru-RU" sz="2000" dirty="0"/>
              <a:t>Сортировка результатов поиска по релевантности - </a:t>
            </a:r>
            <a:r>
              <a:rPr lang="ru-RU" sz="2000" b="1" dirty="0"/>
              <a:t>задача ранжирования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9591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15" y="4508149"/>
            <a:ext cx="2808312" cy="2231501"/>
          </a:xfrm>
          <a:prstGeom prst="rect">
            <a:avLst/>
          </a:prstGeom>
        </p:spPr>
      </p:pic>
      <p:pic>
        <p:nvPicPr>
          <p:cNvPr id="3074" name="Picture 2" descr="Image result for кластериза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8149"/>
            <a:ext cx="2664296" cy="23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без учителя</a:t>
            </a:r>
            <a:r>
              <a:rPr lang="en-US" sz="2800" b="1" dirty="0"/>
              <a:t>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en-US" sz="2800" b="1" dirty="0"/>
              <a:t>(Unsupervised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832648"/>
          </a:xfrm>
        </p:spPr>
        <p:txBody>
          <a:bodyPr>
            <a:normAutofit/>
          </a:bodyPr>
          <a:lstStyle/>
          <a:p>
            <a:r>
              <a:rPr lang="ru-RU" sz="2000" b="1" dirty="0"/>
              <a:t>Обучение без учителя подразумевает наличие выборки для анализа, на которой ответы заранее не известны.</a:t>
            </a:r>
          </a:p>
          <a:p>
            <a:r>
              <a:rPr lang="ru-RU" sz="2200" b="1" dirty="0"/>
              <a:t>Кластеризация</a:t>
            </a:r>
            <a:r>
              <a:rPr lang="en-US" sz="2200" b="1" dirty="0"/>
              <a:t> (clustering)</a:t>
            </a:r>
            <a:r>
              <a:rPr lang="ru-RU" sz="2200" dirty="0"/>
              <a:t> -  сортировка выборки по кластерам по заданному критерию – без тренировочной выборки. </a:t>
            </a:r>
          </a:p>
          <a:p>
            <a:pPr lvl="1"/>
            <a:r>
              <a:rPr lang="ru-RU" sz="2000" dirty="0"/>
              <a:t>Например. если есть неразмеченная выборка фотографий кошек и собак их можно разбить по мере близости изображений.</a:t>
            </a:r>
          </a:p>
          <a:p>
            <a:pPr lvl="1"/>
            <a:r>
              <a:rPr lang="ru-RU" sz="2000" dirty="0"/>
              <a:t>Или надо снизить размерность выделив наиболее представительные образцы по определенной мере похожести – </a:t>
            </a:r>
            <a:r>
              <a:rPr lang="ru-RU" sz="2000" b="1" dirty="0"/>
              <a:t>задача снижения размерности</a:t>
            </a:r>
            <a:r>
              <a:rPr lang="en-US" sz="2000" b="1" dirty="0"/>
              <a:t> (dimension reduction)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Построение классификации по результатам классификации – </a:t>
            </a:r>
            <a:r>
              <a:rPr lang="ru-RU" sz="2000" b="1" dirty="0"/>
              <a:t>задача выделения признаков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21" y="4508149"/>
            <a:ext cx="2791202" cy="2196356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5724128" y="5733256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12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utoencoder denos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827505"/>
            <a:ext cx="5444705" cy="19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без учителя</a:t>
            </a:r>
            <a:r>
              <a:rPr lang="en-US" sz="2800" b="1" dirty="0"/>
              <a:t>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en-US" sz="2800" b="1" dirty="0"/>
              <a:t>(Unsupervised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229600" cy="5832648"/>
          </a:xfrm>
        </p:spPr>
        <p:txBody>
          <a:bodyPr>
            <a:normAutofit/>
          </a:bodyPr>
          <a:lstStyle/>
          <a:p>
            <a:r>
              <a:rPr lang="ru-RU" sz="2000" b="1" dirty="0"/>
              <a:t>Обучение без учителя подразумевает наличие выборки для анализа, на которой ответы заранее не известны.</a:t>
            </a:r>
          </a:p>
          <a:p>
            <a:pPr marL="354013" lvl="1">
              <a:buFont typeface="Arial" panose="020B0604020202020204" pitchFamily="34" charset="0"/>
              <a:buChar char="•"/>
            </a:pPr>
            <a:r>
              <a:rPr lang="ru-RU" sz="2200" b="1" dirty="0" err="1"/>
              <a:t>Автокодирование</a:t>
            </a:r>
            <a:r>
              <a:rPr lang="en-US" sz="2200" b="1" dirty="0"/>
              <a:t> (</a:t>
            </a:r>
            <a:r>
              <a:rPr lang="en-US" sz="2200" b="1" dirty="0" err="1"/>
              <a:t>autocoder</a:t>
            </a:r>
            <a:r>
              <a:rPr lang="en-US" sz="2200" b="1" dirty="0"/>
              <a:t>)</a:t>
            </a:r>
            <a:r>
              <a:rPr lang="ru-RU" sz="2200" b="1" dirty="0"/>
              <a:t> </a:t>
            </a:r>
            <a:r>
              <a:rPr lang="ru-RU" sz="2200" dirty="0"/>
              <a:t>– создание системы, способной преобразовать входные данные в себя же на выходе, но с нетривиальными внутренними состояниями</a:t>
            </a:r>
          </a:p>
          <a:p>
            <a:pPr lvl="1"/>
            <a:r>
              <a:rPr lang="ru-RU" sz="2000" dirty="0"/>
              <a:t>Снижение размерности входных данных  (сжимание) с возможностью восстановления исходной выборки  - </a:t>
            </a:r>
            <a:r>
              <a:rPr lang="ru-RU" sz="2000" b="1" dirty="0"/>
              <a:t>задача </a:t>
            </a:r>
            <a:r>
              <a:rPr lang="ru-RU" sz="2000" b="1" dirty="0" err="1"/>
              <a:t>автокодирования</a:t>
            </a:r>
            <a:endParaRPr lang="ru-RU" sz="2000" b="1" dirty="0"/>
          </a:p>
          <a:p>
            <a:pPr lvl="1"/>
            <a:r>
              <a:rPr lang="ru-RU" sz="2000" dirty="0"/>
              <a:t>Создание система фильтрации шума – </a:t>
            </a:r>
            <a:r>
              <a:rPr lang="ru-RU" sz="2000" b="1" dirty="0"/>
              <a:t>задача шумового </a:t>
            </a:r>
            <a:r>
              <a:rPr lang="ru-RU" sz="2000" b="1" dirty="0" err="1"/>
              <a:t>автокодирования</a:t>
            </a:r>
            <a:endParaRPr lang="ru-RU" sz="2000" b="1" dirty="0"/>
          </a:p>
          <a:p>
            <a:pPr lvl="1"/>
            <a:r>
              <a:rPr lang="ru-RU" sz="2000" dirty="0"/>
              <a:t>Предварительное обучение нейронной сети на неразмеченных данных, перед тем, как обучить ее на размеченных – </a:t>
            </a:r>
            <a:r>
              <a:rPr lang="ru-RU" sz="2000" b="1" dirty="0"/>
              <a:t>задача </a:t>
            </a:r>
            <a:r>
              <a:rPr lang="ru-RU" sz="2000" b="1" dirty="0" err="1"/>
              <a:t>предобучения</a:t>
            </a:r>
            <a:r>
              <a:rPr lang="ru-RU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06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445624" cy="5655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r>
              <a:rPr lang="ru-RU" sz="2000" b="1" dirty="0"/>
              <a:t>Обучение с подкреплением (</a:t>
            </a:r>
            <a:r>
              <a:rPr lang="en-US" sz="2000" b="1" dirty="0"/>
              <a:t>reinforcement learning</a:t>
            </a:r>
            <a:r>
              <a:rPr lang="ru-RU" sz="2000" b="1" dirty="0"/>
              <a:t>) </a:t>
            </a:r>
            <a:r>
              <a:rPr lang="ru-RU" sz="2000" dirty="0"/>
              <a:t>-  создание системы анализирующие определенную среду, по средствам воздействий и оценки результатов.</a:t>
            </a:r>
          </a:p>
          <a:p>
            <a:pPr lvl="1"/>
            <a:r>
              <a:rPr lang="ru-RU" sz="2000" dirty="0"/>
              <a:t>Например. обучение беспилотных автомобилей безаварийной езде или езде по маршруту методом «проб и ошибок». Или обучение робота равновесию.</a:t>
            </a:r>
          </a:p>
          <a:p>
            <a:pPr lvl="1"/>
            <a:r>
              <a:rPr lang="ru-RU" sz="2000" dirty="0"/>
              <a:t>Построение модели «черного ящика» (напр. какого-то неизвестного явления) путем воздействий и оценки результатов.</a:t>
            </a:r>
          </a:p>
        </p:txBody>
      </p:sp>
      <p:pic>
        <p:nvPicPr>
          <p:cNvPr id="6146" name="Picture 2" descr="https://www.researchgate.net/profile/David_Feil-Seifer/publication/322537496/figure/fig2/AS:583627708579841@1516159097573/Reinforcement-Learning-model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6" y="4739241"/>
            <a:ext cx="3756248" cy="211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inforcement learning t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t="24809" r="35040" b="44223"/>
          <a:stretch/>
        </p:blipFill>
        <p:spPr bwMode="auto">
          <a:xfrm>
            <a:off x="4139952" y="4923477"/>
            <a:ext cx="4642299" cy="19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2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gan n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3" b="-382"/>
          <a:stretch/>
        </p:blipFill>
        <p:spPr bwMode="auto">
          <a:xfrm>
            <a:off x="162052" y="4149080"/>
            <a:ext cx="4221026" cy="24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gan nn styleGA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861048"/>
            <a:ext cx="4569024" cy="29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9036496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3200" b="1" dirty="0"/>
              <a:t>Полу контролируемое обучение</a:t>
            </a:r>
            <a:r>
              <a:rPr lang="en-US" sz="3200" b="1" dirty="0"/>
              <a:t>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/>
              <a:t>(</a:t>
            </a:r>
            <a:r>
              <a:rPr lang="en-US" sz="3200" b="1" dirty="0"/>
              <a:t>semi</a:t>
            </a:r>
            <a:r>
              <a:rPr lang="ru-RU" sz="3200" b="1" dirty="0"/>
              <a:t>-</a:t>
            </a:r>
            <a:r>
              <a:rPr lang="en-US" sz="3200" b="1" dirty="0"/>
              <a:t>supervised learning</a:t>
            </a:r>
            <a:r>
              <a:rPr lang="ru-RU" sz="3200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019672"/>
            <a:ext cx="8445624" cy="583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/>
              <a:t>Обучение с полу-учителем  предполагает, что есть тренировочные объекты про которые что-то известно, но необязательно все, что нужно знать.</a:t>
            </a:r>
          </a:p>
          <a:p>
            <a:pPr marL="354013" lvl="1">
              <a:buFont typeface="Arial" panose="020B0604020202020204" pitchFamily="34" charset="0"/>
              <a:buChar char="•"/>
            </a:pPr>
            <a:r>
              <a:rPr lang="ru-RU" sz="2000" b="1" dirty="0"/>
              <a:t>Состязательное обучение</a:t>
            </a:r>
            <a:r>
              <a:rPr lang="en-US" sz="2000" b="1" dirty="0"/>
              <a:t> (adversarial learning)</a:t>
            </a:r>
            <a:r>
              <a:rPr lang="ru-RU" sz="2000" b="1" dirty="0"/>
              <a:t> </a:t>
            </a:r>
            <a:r>
              <a:rPr lang="ru-RU" sz="2000" dirty="0"/>
              <a:t>-  создание системы, пытающейся синтезировать данные, похожие на имеющей входные данные (необязательно размеченные).</a:t>
            </a:r>
          </a:p>
          <a:p>
            <a:pPr lvl="1"/>
            <a:r>
              <a:rPr lang="ru-RU" sz="1800" dirty="0"/>
              <a:t>Например. создание системы обучающейся определять какие купюры  синтезированы нейронной сетью, а какие настоящие (определение подделок).</a:t>
            </a:r>
          </a:p>
          <a:p>
            <a:pPr lvl="1"/>
            <a:r>
              <a:rPr lang="ru-RU" sz="1800" dirty="0"/>
              <a:t>Создание системы синтеза  последовательностей (маршрут, музыка,) по имеющимся входным данным.</a:t>
            </a:r>
          </a:p>
        </p:txBody>
      </p:sp>
    </p:spTree>
    <p:extLst>
      <p:ext uri="{BB962C8B-B14F-4D97-AF65-F5344CB8AC3E}">
        <p14:creationId xmlns:p14="http://schemas.microsoft.com/office/powerpoint/2010/main" val="386250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/>
            <a:r>
              <a:rPr lang="ru-RU" sz="2800" b="1" dirty="0" smtClean="0"/>
              <a:t>Использование в радиолокации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229600" cy="5832648"/>
          </a:xfrm>
        </p:spPr>
        <p:txBody>
          <a:bodyPr>
            <a:noAutofit/>
          </a:bodyPr>
          <a:lstStyle/>
          <a:p>
            <a:pPr lvl="0"/>
            <a:r>
              <a:rPr lang="ru-RU" sz="1800" b="1" dirty="0"/>
              <a:t>Распознавание радиолокационных  изображений.</a:t>
            </a:r>
          </a:p>
          <a:p>
            <a:pPr lvl="1"/>
            <a:r>
              <a:rPr lang="ru-RU" sz="1800" dirty="0"/>
              <a:t>Определение плохо-формализуемых целей, </a:t>
            </a:r>
          </a:p>
          <a:p>
            <a:pPr lvl="1"/>
            <a:r>
              <a:rPr lang="ru-RU" sz="1800" dirty="0"/>
              <a:t>выделение границ </a:t>
            </a:r>
            <a:r>
              <a:rPr lang="ru-RU" sz="1800" dirty="0" smtClean="0"/>
              <a:t>целей, </a:t>
            </a:r>
            <a:endParaRPr lang="ru-RU" sz="1800" dirty="0"/>
          </a:p>
          <a:p>
            <a:pPr lvl="1"/>
            <a:r>
              <a:rPr lang="ru-RU" sz="1800" dirty="0"/>
              <a:t>мониторинг радиолокационной обстановки, </a:t>
            </a:r>
          </a:p>
          <a:p>
            <a:pPr lvl="1"/>
            <a:r>
              <a:rPr lang="ru-RU" sz="1800" dirty="0"/>
              <a:t>подсчет целей</a:t>
            </a:r>
          </a:p>
          <a:p>
            <a:r>
              <a:rPr lang="ru-RU" sz="1800" b="1" dirty="0"/>
              <a:t>Отслеживание </a:t>
            </a:r>
            <a:r>
              <a:rPr lang="ru-RU" sz="1800" b="1" dirty="0" smtClean="0"/>
              <a:t>целей</a:t>
            </a:r>
          </a:p>
          <a:p>
            <a:pPr marL="685800" lvl="1"/>
            <a:r>
              <a:rPr lang="ru-RU" sz="1800" dirty="0" smtClean="0"/>
              <a:t>отсеивание ложных отметок,</a:t>
            </a:r>
            <a:endParaRPr lang="en-US" sz="1800" dirty="0" smtClean="0"/>
          </a:p>
          <a:p>
            <a:pPr marL="685800" lvl="1"/>
            <a:r>
              <a:rPr lang="ru-RU" sz="1800" dirty="0" smtClean="0"/>
              <a:t> выбор наиболее значимых целей. </a:t>
            </a:r>
          </a:p>
          <a:p>
            <a:pPr marL="685800" lvl="1"/>
            <a:r>
              <a:rPr lang="ru-RU" sz="1800" dirty="0" smtClean="0"/>
              <a:t>Навигация и прокладывание оптимальных маршрутов по заданным эмпирическим правилам </a:t>
            </a:r>
          </a:p>
          <a:p>
            <a:r>
              <a:rPr lang="ru-RU" sz="1800" b="1" dirty="0" smtClean="0"/>
              <a:t>Классификация </a:t>
            </a:r>
            <a:r>
              <a:rPr lang="ru-RU" sz="1800" b="1" dirty="0"/>
              <a:t>сигналов:</a:t>
            </a:r>
          </a:p>
          <a:p>
            <a:pPr lvl="1"/>
            <a:r>
              <a:rPr lang="ru-RU" sz="1800" dirty="0" smtClean="0"/>
              <a:t>Например, отличить </a:t>
            </a:r>
            <a:r>
              <a:rPr lang="ru-RU" sz="1800" dirty="0"/>
              <a:t>где один человек, где группа лиц, </a:t>
            </a:r>
            <a:r>
              <a:rPr lang="ru-RU" sz="1800" dirty="0" smtClean="0"/>
              <a:t>а </a:t>
            </a:r>
            <a:r>
              <a:rPr lang="ru-RU" sz="1800" dirty="0"/>
              <a:t>где машина по </a:t>
            </a:r>
            <a:r>
              <a:rPr lang="ru-RU" sz="1800" dirty="0" smtClean="0"/>
              <a:t>сигналам</a:t>
            </a:r>
          </a:p>
          <a:p>
            <a:r>
              <a:rPr lang="ru-RU" sz="1800" b="1" dirty="0" smtClean="0"/>
              <a:t>Обработка нестационарных сигналов:</a:t>
            </a:r>
            <a:endParaRPr lang="ru-RU" sz="1800" b="1" dirty="0"/>
          </a:p>
          <a:p>
            <a:pPr lvl="1"/>
            <a:r>
              <a:rPr lang="ru-RU" sz="1800" dirty="0" smtClean="0"/>
              <a:t>Выделение </a:t>
            </a:r>
            <a:r>
              <a:rPr lang="ru-RU" sz="1800" dirty="0" err="1" smtClean="0"/>
              <a:t>переодических</a:t>
            </a:r>
            <a:r>
              <a:rPr lang="ru-RU" sz="1800" dirty="0" smtClean="0"/>
              <a:t> шаблонов (</a:t>
            </a:r>
            <a:r>
              <a:rPr lang="ru-RU" sz="1800" dirty="0" err="1" smtClean="0"/>
              <a:t>патернов</a:t>
            </a:r>
            <a:r>
              <a:rPr lang="ru-RU" sz="1800" dirty="0" smtClean="0"/>
              <a:t>), </a:t>
            </a:r>
          </a:p>
          <a:p>
            <a:pPr lvl="1"/>
            <a:r>
              <a:rPr lang="ru-RU" sz="1800" dirty="0" smtClean="0"/>
              <a:t>предсказание значений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5537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практические примеры задач, решаемых с помощью машинного обучения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38746"/>
            <a:ext cx="8229600" cy="5544616"/>
          </a:xfrm>
        </p:spPr>
        <p:txBody>
          <a:bodyPr>
            <a:noAutofit/>
          </a:bodyPr>
          <a:lstStyle/>
          <a:p>
            <a:r>
              <a:rPr lang="ru-RU" sz="1800" b="1" dirty="0"/>
              <a:t>Экономика и бизнес</a:t>
            </a:r>
            <a:r>
              <a:rPr lang="ru-RU" sz="1800" dirty="0"/>
              <a:t>: </a:t>
            </a:r>
          </a:p>
          <a:p>
            <a:pPr lvl="1"/>
            <a:r>
              <a:rPr lang="ru-RU" sz="1400" dirty="0"/>
              <a:t>оценка рисков невозврата кредитов, банкротств, стоимости определенных категорий товаров,</a:t>
            </a:r>
          </a:p>
          <a:p>
            <a:pPr lvl="1"/>
            <a:r>
              <a:rPr lang="ru-RU" sz="1400" dirty="0"/>
              <a:t>прогнозирование временных рядов (курсов валют, цен на сырьё, спроса, объемов продаж,..), </a:t>
            </a:r>
          </a:p>
          <a:p>
            <a:pPr lvl="1"/>
            <a:r>
              <a:rPr lang="ru-RU" sz="1400" dirty="0"/>
              <a:t>оптимизация товарных и денежных потоков,</a:t>
            </a:r>
          </a:p>
          <a:p>
            <a:pPr lvl="1"/>
            <a:r>
              <a:rPr lang="ru-RU" sz="1400" dirty="0"/>
              <a:t>считывание и распознавание чеков и документов</a:t>
            </a:r>
          </a:p>
          <a:p>
            <a:r>
              <a:rPr lang="ru-RU" sz="1800" b="1" dirty="0"/>
              <a:t>Медицина и здравоохранение</a:t>
            </a:r>
            <a:r>
              <a:rPr lang="ru-RU" sz="1800" dirty="0"/>
              <a:t>: </a:t>
            </a:r>
          </a:p>
          <a:p>
            <a:pPr lvl="1"/>
            <a:r>
              <a:rPr lang="ru-RU" sz="1400" dirty="0"/>
              <a:t>постановка диагноза больному (диагностика заболеваний),</a:t>
            </a:r>
          </a:p>
          <a:p>
            <a:pPr lvl="1"/>
            <a:r>
              <a:rPr lang="ru-RU" sz="1400" dirty="0"/>
              <a:t>обработка медицинских изображений,</a:t>
            </a:r>
          </a:p>
          <a:p>
            <a:pPr lvl="1"/>
            <a:r>
              <a:rPr lang="ru-RU" sz="1400" dirty="0"/>
              <a:t>мониторинг состояния пациента, </a:t>
            </a:r>
          </a:p>
          <a:p>
            <a:pPr lvl="1"/>
            <a:r>
              <a:rPr lang="ru-RU" sz="1400" dirty="0"/>
              <a:t>прогнозирование результатов применения разных методов лечения,</a:t>
            </a:r>
          </a:p>
          <a:p>
            <a:r>
              <a:rPr lang="ru-RU" sz="1800" b="1" dirty="0"/>
              <a:t>Безопасность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обучение водителей, пилотов, машинистов и </a:t>
            </a:r>
            <a:r>
              <a:rPr lang="ru-RU" sz="1400" dirty="0" err="1"/>
              <a:t>тп</a:t>
            </a:r>
            <a:r>
              <a:rPr lang="ru-RU" sz="1400" dirty="0"/>
              <a:t>, </a:t>
            </a:r>
          </a:p>
          <a:p>
            <a:pPr lvl="1"/>
            <a:r>
              <a:rPr lang="ru-RU" sz="1400" dirty="0"/>
              <a:t>беспилотные аппараты,</a:t>
            </a:r>
          </a:p>
          <a:p>
            <a:pPr lvl="1"/>
            <a:r>
              <a:rPr lang="ru-RU" sz="1400" dirty="0"/>
              <a:t>идентификация по лицу, отпечаткам и </a:t>
            </a:r>
            <a:r>
              <a:rPr lang="ru-RU" sz="1400" dirty="0" err="1"/>
              <a:t>тп</a:t>
            </a:r>
            <a:r>
              <a:rPr lang="ru-RU" sz="1400" dirty="0"/>
              <a:t>,</a:t>
            </a:r>
          </a:p>
          <a:p>
            <a:pPr lvl="1"/>
            <a:r>
              <a:rPr lang="ru-RU" sz="1400" dirty="0"/>
              <a:t>обнаружений подделок,</a:t>
            </a:r>
          </a:p>
          <a:p>
            <a:r>
              <a:rPr lang="ru-RU" sz="1800" b="1" dirty="0"/>
              <a:t>Робототехника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распознавание сцены, </a:t>
            </a:r>
          </a:p>
          <a:p>
            <a:pPr lvl="1"/>
            <a:r>
              <a:rPr lang="ru-RU" sz="1400" dirty="0"/>
              <a:t>объектов и препятствий перед роботом, </a:t>
            </a:r>
          </a:p>
          <a:p>
            <a:pPr lvl="1"/>
            <a:r>
              <a:rPr lang="ru-RU" sz="1400" dirty="0"/>
              <a:t>прокладка маршрута движения, управление манипуляторами,</a:t>
            </a:r>
          </a:p>
          <a:p>
            <a:pPr lvl="1"/>
            <a:r>
              <a:rPr lang="ru-RU" sz="1400" dirty="0"/>
              <a:t>поддержание равновесия.</a:t>
            </a:r>
          </a:p>
        </p:txBody>
      </p:sp>
    </p:spTree>
    <p:extLst>
      <p:ext uri="{BB962C8B-B14F-4D97-AF65-F5344CB8AC3E}">
        <p14:creationId xmlns:p14="http://schemas.microsoft.com/office/powerpoint/2010/main" val="118098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практические примеры задач, решаемых с помощью машинного обучения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544616"/>
          </a:xfrm>
        </p:spPr>
        <p:txBody>
          <a:bodyPr>
            <a:noAutofit/>
          </a:bodyPr>
          <a:lstStyle/>
          <a:p>
            <a:r>
              <a:rPr lang="ru-RU" sz="1800" b="1" dirty="0"/>
              <a:t>Связь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сжатие видеоинформации, </a:t>
            </a:r>
          </a:p>
          <a:p>
            <a:pPr lvl="1"/>
            <a:r>
              <a:rPr lang="ru-RU" sz="1400" dirty="0"/>
              <a:t>быстрое кодирование-декодирование, </a:t>
            </a:r>
          </a:p>
          <a:p>
            <a:pPr lvl="1"/>
            <a:r>
              <a:rPr lang="ru-RU" sz="1400" dirty="0"/>
              <a:t>оптимизация сотовых сетей и схем маршрутизации пакетов.</a:t>
            </a:r>
          </a:p>
          <a:p>
            <a:r>
              <a:rPr lang="ru-RU" sz="1800" b="1" dirty="0"/>
              <a:t>Интернет</a:t>
            </a:r>
            <a:r>
              <a:rPr lang="ru-RU" sz="1800" dirty="0"/>
              <a:t>:</a:t>
            </a:r>
          </a:p>
          <a:p>
            <a:pPr lvl="1"/>
            <a:r>
              <a:rPr lang="ru-RU" sz="1400" dirty="0"/>
              <a:t>ассоциативный поиск информации, </a:t>
            </a:r>
          </a:p>
          <a:p>
            <a:pPr lvl="1"/>
            <a:r>
              <a:rPr lang="ru-RU" sz="1400" dirty="0"/>
              <a:t>электронные секретари и автономные агенты в интернете,</a:t>
            </a:r>
          </a:p>
          <a:p>
            <a:pPr lvl="1"/>
            <a:r>
              <a:rPr lang="ru-RU" sz="1400" dirty="0"/>
              <a:t>фильтрация и блокировка спама,</a:t>
            </a:r>
          </a:p>
          <a:p>
            <a:pPr lvl="1"/>
            <a:r>
              <a:rPr lang="ru-RU" sz="1400" dirty="0"/>
              <a:t>распознавание </a:t>
            </a:r>
            <a:r>
              <a:rPr lang="ru-RU" sz="1400" dirty="0" err="1"/>
              <a:t>captcha</a:t>
            </a:r>
            <a:r>
              <a:rPr lang="ru-RU" sz="1400" dirty="0"/>
              <a:t>.</a:t>
            </a:r>
          </a:p>
          <a:p>
            <a:r>
              <a:rPr lang="ru-RU" sz="1800" b="1" dirty="0"/>
              <a:t>Политологические и социологические технологии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предсказание результатов выборов,  </a:t>
            </a:r>
          </a:p>
          <a:p>
            <a:pPr lvl="1"/>
            <a:r>
              <a:rPr lang="ru-RU" sz="1400" dirty="0"/>
              <a:t>анализ опросов, </a:t>
            </a:r>
          </a:p>
          <a:p>
            <a:pPr lvl="1"/>
            <a:r>
              <a:rPr lang="ru-RU" sz="1400" dirty="0"/>
              <a:t>исследование и визуализация социальной динамики населения.</a:t>
            </a:r>
          </a:p>
          <a:p>
            <a:r>
              <a:rPr lang="ru-RU" sz="1800" b="1" dirty="0"/>
              <a:t>Ввод и обработка информации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распознавание рукописных текстов, и команд</a:t>
            </a:r>
          </a:p>
          <a:p>
            <a:r>
              <a:rPr lang="ru-RU" sz="1800" b="1" dirty="0"/>
              <a:t>Компьютерные и настольные игры</a:t>
            </a:r>
            <a:r>
              <a:rPr lang="ru-RU" sz="1800" dirty="0"/>
              <a:t>: </a:t>
            </a:r>
          </a:p>
          <a:p>
            <a:pPr lvl="1"/>
            <a:r>
              <a:rPr lang="ru-RU" sz="1400" dirty="0"/>
              <a:t>создание </a:t>
            </a:r>
            <a:r>
              <a:rPr lang="ru-RU" sz="1400" dirty="0" err="1"/>
              <a:t>нейроигроков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70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Принцип работы нейронных сетей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688632"/>
          </a:xfrm>
        </p:spPr>
        <p:txBody>
          <a:bodyPr>
            <a:noAutofit/>
          </a:bodyPr>
          <a:lstStyle/>
          <a:p>
            <a:r>
              <a:rPr lang="ru-RU" sz="1800" dirty="0"/>
              <a:t>Принцип работы сети:</a:t>
            </a:r>
          </a:p>
        </p:txBody>
      </p:sp>
      <p:pic>
        <p:nvPicPr>
          <p:cNvPr id="4" name="Рисунок 3" descr="https://habrastorage.org/files/195/f7c/fb9/195f7cfb9887458dbf8c7d808891246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269927" y="5158932"/>
            <a:ext cx="8622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Нейроны представляют собой граф, имеющий в качестве узлов нелинейные функции</a:t>
            </a:r>
          </a:p>
          <a:p>
            <a:r>
              <a:rPr lang="ru-RU" dirty="0"/>
              <a:t> преобразующие взвешенную сумму  поступающих на них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402612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/>
              <a:t>Нейронные сети – один из видов работы с искусственным интеллектом</a:t>
            </a:r>
            <a:endParaRPr lang="ru-RU" dirty="0"/>
          </a:p>
        </p:txBody>
      </p:sp>
      <p:pic>
        <p:nvPicPr>
          <p:cNvPr id="1026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486525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4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</a:t>
            </a:r>
            <a:r>
              <a:rPr lang="ru-RU" b="1" dirty="0" err="1"/>
              <a:t>Перцептрон</a:t>
            </a:r>
            <a:r>
              <a:rPr lang="ru-RU" b="1" dirty="0"/>
              <a:t>, слой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836712"/>
            <a:ext cx="8712968" cy="5688632"/>
          </a:xfrm>
        </p:spPr>
        <p:txBody>
          <a:bodyPr>
            <a:noAutofit/>
          </a:bodyPr>
          <a:lstStyle/>
          <a:p>
            <a:r>
              <a:rPr lang="ru-RU" sz="1800" b="1" dirty="0" err="1"/>
              <a:t>Перцептрон</a:t>
            </a:r>
            <a:r>
              <a:rPr lang="ru-RU" sz="1800" dirty="0"/>
              <a:t>— это вычислительная единица, которая получает информацию, производит над ней простые вычисления и передает ее дальше. </a:t>
            </a:r>
          </a:p>
          <a:p>
            <a:r>
              <a:rPr lang="ru-RU" sz="1800" dirty="0"/>
              <a:t>Нейроны делятся на три основных типа: входной, скрытый, выходной. </a:t>
            </a:r>
          </a:p>
          <a:p>
            <a:r>
              <a:rPr lang="ru-RU" sz="1800" dirty="0"/>
              <a:t>У каждого из нейронов есть 2 основных параметра: входные данные (</a:t>
            </a:r>
            <a:r>
              <a:rPr lang="ru-RU" sz="1800" dirty="0" err="1"/>
              <a:t>input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 и выходные данные (</a:t>
            </a:r>
            <a:r>
              <a:rPr lang="ru-RU" sz="1800" dirty="0" err="1"/>
              <a:t>output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). </a:t>
            </a:r>
          </a:p>
          <a:p>
            <a:r>
              <a:rPr lang="ru-RU" sz="1800" dirty="0"/>
              <a:t>В случае входного нейрона: </a:t>
            </a:r>
            <a:r>
              <a:rPr lang="ru-RU" sz="1800" dirty="0" err="1"/>
              <a:t>input</a:t>
            </a:r>
            <a:r>
              <a:rPr lang="ru-RU" sz="1800" dirty="0"/>
              <a:t>=</a:t>
            </a:r>
            <a:r>
              <a:rPr lang="ru-RU" sz="1800" dirty="0" err="1"/>
              <a:t>output</a:t>
            </a:r>
            <a:r>
              <a:rPr lang="ru-RU" sz="1800" dirty="0"/>
              <a:t>. </a:t>
            </a:r>
          </a:p>
          <a:p>
            <a:r>
              <a:rPr lang="ru-RU" sz="1800" dirty="0"/>
              <a:t>В остальных, в поле </a:t>
            </a:r>
            <a:r>
              <a:rPr lang="ru-RU" sz="1800" dirty="0" err="1"/>
              <a:t>input</a:t>
            </a:r>
            <a:r>
              <a:rPr lang="ru-RU" sz="1800" dirty="0"/>
              <a:t> попадает суммарная информация всех нейронов с предыдущего слоя, после чего, преобразуется по заданному алгоритму и попадает в поле </a:t>
            </a:r>
            <a:r>
              <a:rPr lang="ru-RU" sz="1800" dirty="0" err="1"/>
              <a:t>output</a:t>
            </a:r>
            <a:r>
              <a:rPr lang="ru-RU" sz="1800" dirty="0"/>
              <a:t>.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ru-RU" sz="1600" i="1" dirty="0"/>
              <a:t>Вид </a:t>
            </a:r>
            <a:r>
              <a:rPr lang="ru-RU" sz="1600" i="1" dirty="0" err="1"/>
              <a:t>перцептрона</a:t>
            </a:r>
            <a:endParaRPr lang="ru-RU" sz="1600" i="1" dirty="0"/>
          </a:p>
          <a:p>
            <a:r>
              <a:rPr lang="ru-RU" sz="1800" b="1" dirty="0"/>
              <a:t>Слой </a:t>
            </a:r>
            <a:r>
              <a:rPr lang="ru-RU" sz="1800" b="1" dirty="0" err="1"/>
              <a:t>перецптнонов</a:t>
            </a:r>
            <a:r>
              <a:rPr lang="ru-RU" sz="1800" b="1" dirty="0"/>
              <a:t> </a:t>
            </a:r>
            <a:r>
              <a:rPr lang="ru-RU" sz="1800" dirty="0"/>
              <a:t>– понятие сиротствующее набору </a:t>
            </a:r>
            <a:r>
              <a:rPr lang="ru-RU" sz="1800" dirty="0" err="1"/>
              <a:t>перцептноронов</a:t>
            </a:r>
            <a:r>
              <a:rPr lang="ru-RU" sz="1800" dirty="0"/>
              <a:t>, обрабатывающих единый массив данных.</a:t>
            </a:r>
          </a:p>
          <a:p>
            <a:pPr marL="1371600" lvl="3" indent="0">
              <a:buNone/>
            </a:pPr>
            <a:endParaRPr lang="ru-RU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45024"/>
            <a:ext cx="28384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263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 fontScale="90000"/>
          </a:bodyPr>
          <a:lstStyle/>
          <a:p>
            <a:pPr lvl="1"/>
            <a:r>
              <a:rPr lang="ru-RU" b="1" dirty="0"/>
              <a:t>Основные понятия. Синапс, матрица весов и понятие о инициализации весов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080026"/>
            <a:ext cx="80648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1" dirty="0"/>
              <a:t>Синапс</a:t>
            </a:r>
            <a:r>
              <a:rPr lang="ru-RU" dirty="0"/>
              <a:t> это связь между двумя нейронами.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 У синапсов 1 параметр — вес.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Благодаря ему, входная информация изменяется, когда передается от одного нейрона к другому.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совокупность весов нейронной сети - матрица весов</a:t>
            </a:r>
            <a:br>
              <a:rPr lang="ru-RU" dirty="0"/>
            </a:br>
            <a:r>
              <a:rPr lang="ru-RU" dirty="0"/>
              <a:t>во время инициализации (старта) нейронной сети, веса расставляются в случайном порядке.</a:t>
            </a:r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62" y="3717031"/>
            <a:ext cx="3399790" cy="161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86049"/>
            <a:ext cx="3357131" cy="19453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575419" y="550676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Синапсы с весом </a:t>
            </a:r>
            <a:r>
              <a:rPr lang="en-US" dirty="0" err="1"/>
              <a:t>wi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426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 fontScale="90000"/>
          </a:bodyPr>
          <a:lstStyle/>
          <a:p>
            <a:pPr lvl="3"/>
            <a:r>
              <a:rPr lang="ru-RU" b="1" dirty="0"/>
              <a:t>Основные понятия. </a:t>
            </a:r>
            <a:r>
              <a:rPr lang="ru-RU" b="1" i="1" dirty="0"/>
              <a:t>Функция активации – </a:t>
            </a:r>
            <a:r>
              <a:rPr lang="ru-RU" b="1" i="1" dirty="0" err="1"/>
              <a:t>сигмоид</a:t>
            </a:r>
            <a:r>
              <a:rPr lang="ru-RU" b="1" i="1" dirty="0"/>
              <a:t>, гиперболический тангенс, </a:t>
            </a:r>
            <a:r>
              <a:rPr lang="en-US" b="1" i="1" dirty="0" err="1"/>
              <a:t>ReLU</a:t>
            </a:r>
            <a:r>
              <a:rPr lang="ru-RU" b="1" i="1" dirty="0"/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080026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Функция активации — это способ нормализации входных данных (любое число на выходе преобразуется в диапазон, например, 0-1 или -1 - 1</a:t>
            </a:r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68" y="2024410"/>
            <a:ext cx="154329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014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Пороговая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180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319085" y="3645024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Сигмоид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808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Гиперболический тангенс</a:t>
            </a:r>
          </a:p>
        </p:txBody>
      </p:sp>
    </p:spTree>
    <p:extLst>
      <p:ext uri="{BB962C8B-B14F-4D97-AF65-F5344CB8AC3E}">
        <p14:creationId xmlns:p14="http://schemas.microsoft.com/office/powerpoint/2010/main" val="3396551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Многослойный </a:t>
            </a:r>
            <a:r>
              <a:rPr lang="ru-RU" b="1" dirty="0" err="1"/>
              <a:t>перцептрон</a:t>
            </a:r>
            <a:endParaRPr lang="ru-RU" sz="2000" b="1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627059"/>
            <a:ext cx="4536503" cy="18019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467544" y="980728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Формальные нейроны могут объединяться в сети различным образом. Самым распространенным видом сети стал </a:t>
            </a:r>
            <a:r>
              <a:rPr lang="ru-RU" i="1" dirty="0"/>
              <a:t>многослойный </a:t>
            </a:r>
            <a:r>
              <a:rPr lang="ru-RU" i="1" dirty="0" err="1"/>
              <a:t>перцептрон</a:t>
            </a:r>
            <a:r>
              <a:rPr lang="ru-RU" i="1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3573016"/>
            <a:ext cx="806489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Сеть состоит из произвольного количества слоев нейронов.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Нейроны каждого слоя соединяются с нейронами предыдущего и последующего слоев по принципу "каждый с каждым".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Первый слой называется </a:t>
            </a:r>
            <a:r>
              <a:rPr lang="ru-RU" i="1" dirty="0"/>
              <a:t>сенсорным </a:t>
            </a:r>
            <a:r>
              <a:rPr lang="ru-RU" dirty="0"/>
              <a:t>или </a:t>
            </a:r>
            <a:r>
              <a:rPr lang="ru-RU" i="1" dirty="0"/>
              <a:t>входным</a:t>
            </a:r>
            <a:r>
              <a:rPr lang="ru-RU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внутренние слои называются </a:t>
            </a:r>
            <a:r>
              <a:rPr lang="ru-RU" i="1" dirty="0"/>
              <a:t>скрытыми </a:t>
            </a:r>
            <a:r>
              <a:rPr lang="ru-RU" dirty="0"/>
              <a:t>или </a:t>
            </a:r>
            <a:r>
              <a:rPr lang="ru-RU" i="1" dirty="0"/>
              <a:t>ассоциативными</a:t>
            </a:r>
            <a:r>
              <a:rPr lang="ru-RU" dirty="0"/>
              <a:t>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последний — </a:t>
            </a:r>
            <a:r>
              <a:rPr lang="ru-RU" i="1" dirty="0"/>
              <a:t>выходным </a:t>
            </a:r>
            <a:r>
              <a:rPr lang="ru-RU" dirty="0"/>
              <a:t>или </a:t>
            </a:r>
            <a:r>
              <a:rPr lang="ru-RU" i="1" dirty="0"/>
              <a:t>результативным</a:t>
            </a:r>
            <a:r>
              <a:rPr lang="ru-RU" dirty="0"/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Количество нейронов в слоях может быть произвольным. Обычно во всех скрытых слоях одинаковое количество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1408786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b="1" dirty="0"/>
              <a:t>Пример нейронной сети для распознавания лиц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789040"/>
            <a:ext cx="8301608" cy="2664297"/>
          </a:xfrm>
        </p:spPr>
        <p:txBody>
          <a:bodyPr>
            <a:noAutofit/>
          </a:bodyPr>
          <a:lstStyle/>
          <a:p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6" name="Рисунок 5" descr="https://habrastorage.org/files/454/932/e63/454932e63d134b879a854e454cef6b9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3156"/>
            <a:ext cx="5976664" cy="4110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239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4889" y="735292"/>
                <a:ext cx="8634222" cy="582777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300" b="1" dirty="0" smtClean="0"/>
                  <a:t>Теорема </a:t>
                </a:r>
                <a:r>
                  <a:rPr lang="ru-RU" sz="2300" b="1" dirty="0" err="1"/>
                  <a:t>Хорника</a:t>
                </a:r>
                <a:r>
                  <a:rPr lang="ru-RU" sz="2300" b="1" dirty="0"/>
                  <a:t> (Цыбенко)</a:t>
                </a:r>
                <a:r>
                  <a:rPr lang="en-US" sz="2300" dirty="0"/>
                  <a:t>: </a:t>
                </a:r>
                <a:r>
                  <a:rPr lang="ru-RU" sz="2300" dirty="0"/>
                  <a:t>любую непрерывную функцию можно сколь угодно точно приблизить нейронной сетью с одним скрытым уровнем. при условии, что выборка входных объектов линейно разделима. </a:t>
                </a:r>
              </a:p>
              <a:p>
                <a:r>
                  <a:rPr lang="ru-RU" sz="2000" i="1" dirty="0" smtClean="0"/>
                  <a:t>На </a:t>
                </a:r>
                <a:r>
                  <a:rPr lang="ru-RU" sz="2000" i="1" dirty="0"/>
                  <a:t>практике вместо ширины увеличивают глубину сети.</a:t>
                </a:r>
              </a:p>
              <a:p>
                <a:r>
                  <a:rPr lang="ru-RU" sz="2000" dirty="0" smtClean="0"/>
                  <a:t>Теорема </a:t>
                </a:r>
                <a:r>
                  <a:rPr lang="ru-RU" sz="2000" dirty="0"/>
                  <a:t>основана на теореме </a:t>
                </a:r>
                <a:r>
                  <a:rPr lang="ru-RU" sz="2000" b="1" dirty="0" smtClean="0"/>
                  <a:t>Колмогорова-Арнольда</a:t>
                </a:r>
                <a:r>
                  <a:rPr lang="en-US" sz="2000" b="1" dirty="0" smtClean="0"/>
                  <a:t> </a:t>
                </a:r>
                <a:endParaRPr lang="ru-RU" sz="2000" b="1" dirty="0" smtClean="0"/>
              </a:p>
              <a:p>
                <a:pPr lvl="2"/>
                <a:r>
                  <a:rPr lang="ru-RU" sz="1200" b="1" dirty="0" smtClean="0"/>
                  <a:t>Теорема о представлении функции многих переменных суперпозицией функций одной переменной.</a:t>
                </a:r>
              </a:p>
              <a:p>
                <a:pPr lvl="2"/>
                <a:r>
                  <a:rPr lang="ru-RU" sz="1200" b="1" dirty="0" smtClean="0"/>
                  <a:t>Решает одну из проблем Гильберта</a:t>
                </a:r>
                <a:endParaRPr lang="ru-RU" sz="1200" b="1" dirty="0"/>
              </a:p>
              <a:p>
                <a:pPr defTabSz="358775">
                  <a:spcBef>
                    <a:spcPts val="0"/>
                  </a:spcBef>
                </a:pPr>
                <a:r>
                  <a:rPr lang="ru-RU" sz="2000" i="1" dirty="0"/>
                  <a:t>	В настоящее время</a:t>
                </a:r>
                <a:r>
                  <a:rPr lang="en-US" sz="2000" i="1" dirty="0"/>
                  <a:t> </a:t>
                </a:r>
                <a:r>
                  <a:rPr lang="ru-RU" sz="2000" i="1" dirty="0"/>
                  <a:t>не существует </a:t>
                </a:r>
                <a:r>
                  <a:rPr lang="ru-RU" sz="2000" i="1" dirty="0" smtClean="0"/>
                  <a:t>подхода</a:t>
                </a:r>
                <a:r>
                  <a:rPr lang="ru-RU" sz="2000" i="1" dirty="0"/>
                  <a:t>, 	который </a:t>
                </a:r>
                <a:r>
                  <a:rPr lang="ru-RU" sz="2000" i="1" dirty="0" err="1" smtClean="0"/>
                  <a:t>позволет</a:t>
                </a:r>
                <a:r>
                  <a:rPr lang="ru-RU" sz="2000" i="1" dirty="0" smtClean="0"/>
                  <a:t> </a:t>
                </a:r>
                <a:r>
                  <a:rPr lang="en-US" sz="2000" i="1" dirty="0"/>
                  <a:t>	</a:t>
                </a:r>
                <a:r>
                  <a:rPr lang="ru-RU" sz="2000" i="1" dirty="0" smtClean="0"/>
                  <a:t> </a:t>
                </a:r>
                <a:r>
                  <a:rPr lang="ru-RU" sz="2000" i="1" dirty="0"/>
                  <a:t>	создавать</a:t>
                </a:r>
                <a:r>
                  <a:rPr lang="en-US" sz="2000" i="1" dirty="0"/>
                  <a:t> </a:t>
                </a:r>
                <a:r>
                  <a:rPr lang="ru-RU" sz="2000" i="1" dirty="0" smtClean="0"/>
                  <a:t>нейронные </a:t>
                </a:r>
                <a:r>
                  <a:rPr lang="ru-RU" sz="2000" i="1" dirty="0"/>
                  <a:t>сети с заранее заданными свойствами</a:t>
                </a:r>
                <a:r>
                  <a:rPr lang="ru-RU" sz="2000" i="1" dirty="0" smtClean="0"/>
                  <a:t>.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en-US" sz="2000" i="1" dirty="0" smtClean="0"/>
                  <a:t>	</a:t>
                </a:r>
                <a:r>
                  <a:rPr lang="ru-RU" sz="2000" i="1" dirty="0" smtClean="0"/>
                  <a:t>Выражение </a:t>
                </a:r>
                <a:r>
                  <a:rPr lang="ru-RU" sz="2000" i="1" dirty="0" err="1" smtClean="0"/>
                  <a:t>Теор</a:t>
                </a:r>
                <a:r>
                  <a:rPr lang="ru-RU" sz="2000" i="1" dirty="0" smtClean="0"/>
                  <a:t>. Цыбенко: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i="1" dirty="0" smtClean="0"/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en-US" sz="2000" i="1" dirty="0"/>
                  <a:t>	</a:t>
                </a:r>
                <a:r>
                  <a:rPr lang="ru-RU" sz="2000" i="1" dirty="0" smtClean="0"/>
                  <a:t>где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 smtClean="0"/>
                  <a:t> – </a:t>
                </a:r>
                <a:r>
                  <a:rPr lang="ru-RU" sz="2000" i="1" dirty="0" smtClean="0"/>
                  <a:t>целевая функция;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ru-RU" sz="2000" i="1" dirty="0"/>
                  <a:t>	</a:t>
                </a:r>
                <a:r>
                  <a:rPr lang="ru-RU" sz="2000" i="1" dirty="0" smtClean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2000" i="1" dirty="0" smtClean="0"/>
                  <a:t> - признаки (входные данные);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ru-RU" sz="2000" i="1" dirty="0"/>
                  <a:t>	</a:t>
                </a:r>
                <a:r>
                  <a:rPr lang="ru-RU" sz="2000" i="1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2000" i="1" dirty="0" smtClean="0"/>
                  <a:t> - коэффициенты (параметры, которые подбираются)</a:t>
                </a:r>
              </a:p>
              <a:p>
                <a:pPr marL="0" indent="0" defTabSz="358775">
                  <a:spcBef>
                    <a:spcPts val="0"/>
                  </a:spcBef>
                  <a:buNone/>
                </a:pPr>
                <a:r>
                  <a:rPr lang="ru-RU" sz="2000" i="1" dirty="0"/>
                  <a:t>	</a:t>
                </a:r>
                <a:r>
                  <a:rPr lang="ru-RU" sz="2000" i="1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i="1" dirty="0" smtClean="0"/>
                  <a:t>() – известные нелинейные функции.</a:t>
                </a:r>
                <a:endParaRPr lang="en-US" sz="2000" i="1" dirty="0" smtClean="0"/>
              </a:p>
              <a:p>
                <a:pPr marL="0" indent="0" defTabSz="358775">
                  <a:spcBef>
                    <a:spcPts val="0"/>
                  </a:spcBef>
                  <a:buNone/>
                </a:pPr>
                <a:endParaRPr lang="ru-RU" sz="2300" i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889" y="735292"/>
                <a:ext cx="8634222" cy="5827776"/>
              </a:xfrm>
              <a:blipFill>
                <a:blip r:embed="rId2"/>
                <a:stretch>
                  <a:fillRect l="-1059" t="-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{\displaystyle G(\mathbf {x} ,\mathbf {w} ,\mathbf {\alpha } ,\mathbf {\theta } )=\sum _{i=1}^{N}\alpha _{i}\varphi (\mathbf {w} _{i}^{T}\mathbf {x} +\theta _{i}),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746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Теорема об отсутствии</a:t>
            </a:r>
            <a:r>
              <a:rPr lang="en-US" sz="2300" b="1" dirty="0"/>
              <a:t> </a:t>
            </a:r>
            <a:r>
              <a:rPr lang="ru-RU" sz="2300" b="1" dirty="0"/>
              <a:t>бесплатных завтраков </a:t>
            </a:r>
            <a:r>
              <a:rPr lang="ru-RU" sz="2300" dirty="0"/>
              <a:t>в среднем по всем возможным порождающим определениям у любого алгоритма классификации частота ошибок классификации ранее не наблюдавшихся примеров одинакова</a:t>
            </a:r>
            <a:r>
              <a:rPr lang="ru-RU" sz="2300" dirty="0" smtClean="0"/>
              <a:t>.</a:t>
            </a:r>
            <a:endParaRPr lang="en-US" sz="2300" dirty="0" smtClean="0"/>
          </a:p>
          <a:p>
            <a:pPr marL="0" indent="0">
              <a:buNone/>
            </a:pPr>
            <a:endParaRPr lang="en-US" sz="2000" dirty="0"/>
          </a:p>
          <a:p>
            <a:pPr>
              <a:spcBef>
                <a:spcPts val="0"/>
              </a:spcBef>
              <a:tabLst>
                <a:tab pos="263525" algn="l"/>
              </a:tabLst>
            </a:pPr>
            <a:r>
              <a:rPr lang="en-US" sz="2000" i="1" dirty="0"/>
              <a:t>	</a:t>
            </a:r>
            <a:r>
              <a:rPr lang="ru-RU" sz="2000" i="1" dirty="0"/>
              <a:t>Самый изощренный алгоритм, который мы только можем придумать, в среднем (по всем возможным задачам) дает такое же качество, как простейшее предсказание: все точки принадлежат одному классу</a:t>
            </a:r>
            <a:r>
              <a:rPr lang="ru-RU" sz="2000" i="1" dirty="0" smtClean="0"/>
              <a:t>.</a:t>
            </a:r>
            <a:endParaRPr lang="en-US" sz="2000" i="1" dirty="0" smtClean="0"/>
          </a:p>
          <a:p>
            <a:pPr marL="0" indent="0">
              <a:spcBef>
                <a:spcPts val="0"/>
              </a:spcBef>
              <a:buNone/>
              <a:tabLst>
                <a:tab pos="263525" algn="l"/>
              </a:tabLst>
            </a:pPr>
            <a:endParaRPr lang="ru-RU" sz="1100" i="1" dirty="0"/>
          </a:p>
          <a:p>
            <a:pPr marL="611188" lvl="1" indent="-342900">
              <a:spcBef>
                <a:spcPts val="0"/>
              </a:spcBef>
            </a:pPr>
            <a:r>
              <a:rPr lang="ru-RU" sz="2000" i="1" dirty="0"/>
              <a:t>Если сделать предположения о видах распределений вероятности, встречающихся в   реальных приложениях, то можно спроектировать алгоритмы обучения, хорошо работающие для таких распределений.</a:t>
            </a:r>
          </a:p>
          <a:p>
            <a:pPr marL="0" indent="0">
              <a:buNone/>
            </a:pP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322932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4642" y="266828"/>
            <a:ext cx="7986713" cy="468464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/>
              <a:t>Фундаментальные теоремы обучения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889" y="735292"/>
            <a:ext cx="8634222" cy="5827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300" b="1" dirty="0"/>
              <a:t>Парадокс толпы </a:t>
            </a:r>
            <a:r>
              <a:rPr lang="ru-RU" sz="2300" b="1" dirty="0" smtClean="0"/>
              <a:t>(Теорема </a:t>
            </a:r>
            <a:r>
              <a:rPr lang="ru-RU" sz="2300" b="1" dirty="0"/>
              <a:t>жюри присяжных </a:t>
            </a:r>
            <a:r>
              <a:rPr lang="ru-RU" sz="2300" b="1" dirty="0" smtClean="0"/>
              <a:t>Кондорсе) </a:t>
            </a:r>
            <a:r>
              <a:rPr lang="ru-RU" sz="2300" b="1" dirty="0"/>
              <a:t>–</a:t>
            </a:r>
            <a:r>
              <a:rPr lang="ru-RU" sz="2300" dirty="0"/>
              <a:t> Вероятность правильно угадать значение параметра стремится к единице, если имеется большое количество участников, каждый из которых имеет вероятность угадать значение больше 0,5 (в обратном случае вероятность стремится к нулю</a:t>
            </a:r>
            <a:r>
              <a:rPr lang="ru-RU" sz="2300" dirty="0" smtClean="0"/>
              <a:t>)</a:t>
            </a:r>
            <a:endParaRPr lang="en-US" sz="2300" dirty="0"/>
          </a:p>
          <a:p>
            <a:pPr marL="0" indent="0">
              <a:buNone/>
            </a:pPr>
            <a:endParaRPr lang="ru-RU" sz="1200" dirty="0"/>
          </a:p>
          <a:p>
            <a:pPr marL="606425">
              <a:spcBef>
                <a:spcPts val="0"/>
              </a:spcBef>
            </a:pPr>
            <a:r>
              <a:rPr lang="ru-RU" sz="2300" i="1" dirty="0"/>
              <a:t>Правильный ответ может быть достигнут даже на данных отличных от тех, на которых тренировалась сеть, если число нейронов достаточно высоко и данные хотя бы на 50% похоже на те, на которых сеть тренировалась.</a:t>
            </a:r>
          </a:p>
          <a:p>
            <a:pPr marL="0" indent="0">
              <a:buNone/>
            </a:pPr>
            <a:r>
              <a:rPr lang="ru-RU" sz="23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0239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06942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Байесовская интерпретация НС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7070" y="886741"/>
            <a:ext cx="61957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Рассмотрим оценку нейронной сетью с точки зрения Байеса.</a:t>
            </a:r>
          </a:p>
          <a:p>
            <a:r>
              <a:rPr lang="ru-RU" dirty="0"/>
              <a:t>При помощи входных весов получают </a:t>
            </a:r>
            <a:r>
              <a:rPr lang="en-US" dirty="0"/>
              <a:t>p(</a:t>
            </a:r>
            <a:r>
              <a:rPr lang="el-GR" dirty="0"/>
              <a:t>θ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x – </a:t>
            </a:r>
            <a:r>
              <a:rPr lang="ru-RU" dirty="0"/>
              <a:t>входные данные, </a:t>
            </a:r>
            <a:r>
              <a:rPr lang="en-US" dirty="0"/>
              <a:t>p(xi|</a:t>
            </a:r>
            <a:r>
              <a:rPr lang="el-GR" dirty="0"/>
              <a:t>θ</a:t>
            </a:r>
            <a:r>
              <a:rPr lang="en-US" dirty="0"/>
              <a:t>) – </a:t>
            </a:r>
            <a:r>
              <a:rPr lang="ru-RU" dirty="0"/>
              <a:t>вероятность при определенных весах получить результат.</a:t>
            </a:r>
          </a:p>
          <a:p>
            <a:r>
              <a:rPr lang="ru-RU" dirty="0"/>
              <a:t> 1 признак - Оценка хобота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2 признак  - оценка Ноги при условии, что был хобот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342900" indent="-342900">
              <a:buAutoNum type="arabicPlain" startAt="3"/>
            </a:pPr>
            <a:r>
              <a:rPr lang="ru-RU" dirty="0"/>
              <a:t>признак - Оценка глаза при условии ноги и хобота </a:t>
            </a:r>
          </a:p>
          <a:p>
            <a:pPr marL="342900" indent="-342900">
              <a:buAutoNum type="arabicPlain" startAt="3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4 классификатор -Оценка того, что на </a:t>
            </a:r>
          </a:p>
          <a:p>
            <a:r>
              <a:rPr lang="ru-RU" dirty="0"/>
              <a:t>    картинке слон</a:t>
            </a:r>
          </a:p>
          <a:p>
            <a:endParaRPr lang="ru-RU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0" y="2659089"/>
            <a:ext cx="22383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23" y="2586327"/>
            <a:ext cx="24098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0" y="3702896"/>
            <a:ext cx="2562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66" y="3702896"/>
            <a:ext cx="23622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29" y="4867205"/>
            <a:ext cx="25812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9" y="4781400"/>
            <a:ext cx="2562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8" y="6096333"/>
            <a:ext cx="1423940" cy="22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816" y="958919"/>
            <a:ext cx="2263880" cy="186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Обучение нейронной сети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528" y="895360"/>
            <a:ext cx="8064896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/>
              <a:t>Обучение нейронной сети </a:t>
            </a:r>
            <a:r>
              <a:rPr lang="ru-RU" dirty="0"/>
              <a:t>происходит путем обработки </a:t>
            </a:r>
            <a:r>
              <a:rPr lang="ru-RU" dirty="0" err="1"/>
              <a:t>тренировачных</a:t>
            </a:r>
            <a:r>
              <a:rPr lang="ru-RU" dirty="0"/>
              <a:t>  наборов данных (сетов, дата сетов). </a:t>
            </a:r>
            <a:endParaRPr lang="ru-RU" dirty="0" smtClean="0"/>
          </a:p>
          <a:p>
            <a:pPr>
              <a:spcAft>
                <a:spcPts val="600"/>
              </a:spcAft>
            </a:pPr>
            <a:r>
              <a:rPr lang="ru-RU" dirty="0" smtClean="0"/>
              <a:t>Задача </a:t>
            </a:r>
            <a:r>
              <a:rPr lang="ru-RU" dirty="0"/>
              <a:t>обучения подобрать веса синапсов таким образом, чтобы ошибка обучения была минимальна для всего набора данных</a:t>
            </a:r>
            <a:r>
              <a:rPr lang="ru-RU" dirty="0" smtClean="0"/>
              <a:t>.</a:t>
            </a:r>
          </a:p>
          <a:p>
            <a:pPr>
              <a:spcAft>
                <a:spcPts val="600"/>
              </a:spcAft>
            </a:pPr>
            <a:endParaRPr lang="ru-RU" b="1" dirty="0"/>
          </a:p>
          <a:p>
            <a:pPr>
              <a:spcAft>
                <a:spcPts val="600"/>
              </a:spcAft>
            </a:pPr>
            <a:r>
              <a:rPr lang="ru-RU" b="1" dirty="0" smtClean="0"/>
              <a:t>Проблема – данные с шумами, данные коррелируют – как провести разделяющую плоскость?</a:t>
            </a:r>
            <a:endParaRPr lang="ru-RU" b="1" dirty="0"/>
          </a:p>
        </p:txBody>
      </p:sp>
      <p:pic>
        <p:nvPicPr>
          <p:cNvPr id="4098" name="Picture 2" descr="Image result for переобучение нейронные сет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3" y="3068960"/>
            <a:ext cx="8782676" cy="28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96591" y="5512140"/>
            <a:ext cx="16043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err="1" smtClean="0"/>
              <a:t>недообучение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347959" y="5527652"/>
            <a:ext cx="23727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Правильное обучение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87697" y="5527652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переобучение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94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 smtClean="0"/>
              <a:t>Линейные проблемы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342900"/>
            <a:ext cx="89058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24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634082"/>
          </a:xfrm>
        </p:spPr>
        <p:txBody>
          <a:bodyPr>
            <a:normAutofit/>
          </a:bodyPr>
          <a:lstStyle/>
          <a:p>
            <a:pPr lvl="1"/>
            <a:r>
              <a:rPr lang="ru-RU" b="1" dirty="0"/>
              <a:t>Основные понятия. Обучение нейронной сети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23528" y="895360"/>
            <a:ext cx="806489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dirty="0" smtClean="0"/>
              <a:t>Тренировочный </a:t>
            </a:r>
            <a:r>
              <a:rPr lang="ru-RU" sz="2000" b="1" dirty="0"/>
              <a:t>набор данных </a:t>
            </a:r>
            <a:r>
              <a:rPr lang="ru-RU" sz="2000" dirty="0"/>
              <a:t>— это последовательность данных, которыми оперирует нейронная сеть для обучения.</a:t>
            </a:r>
          </a:p>
          <a:p>
            <a:pPr>
              <a:spcAft>
                <a:spcPts val="600"/>
              </a:spcAft>
            </a:pPr>
            <a:r>
              <a:rPr lang="ru-RU" sz="2000" b="1" dirty="0" err="1"/>
              <a:t>Валидационный</a:t>
            </a:r>
            <a:r>
              <a:rPr lang="ru-RU" sz="2000" b="1" dirty="0"/>
              <a:t> набор данных </a:t>
            </a:r>
            <a:r>
              <a:rPr lang="ru-RU" sz="2000" dirty="0"/>
              <a:t>– это набор данных необходимый для проверки </a:t>
            </a:r>
            <a:r>
              <a:rPr lang="ru-RU" sz="2000" dirty="0" err="1"/>
              <a:t>корректоности</a:t>
            </a:r>
            <a:r>
              <a:rPr lang="ru-RU" sz="2000" dirty="0"/>
              <a:t> обучения по результатам работы каждой эпохи (то есть в процессе обучения</a:t>
            </a:r>
            <a:r>
              <a:rPr lang="ru-RU" sz="2000" dirty="0" smtClean="0"/>
              <a:t>) – </a:t>
            </a:r>
            <a:r>
              <a:rPr lang="ru-RU" sz="2000" b="1" dirty="0" smtClean="0"/>
              <a:t>защита от переобучения</a:t>
            </a:r>
            <a:r>
              <a:rPr lang="ru-RU" sz="2000" dirty="0" smtClean="0"/>
              <a:t>.</a:t>
            </a:r>
            <a:endParaRPr lang="ru-RU" sz="2000" dirty="0"/>
          </a:p>
          <a:p>
            <a:pPr>
              <a:spcAft>
                <a:spcPts val="600"/>
              </a:spcAft>
            </a:pPr>
            <a:r>
              <a:rPr lang="ru-RU" sz="2000" b="1" dirty="0"/>
              <a:t>Тестовый набор данных </a:t>
            </a:r>
            <a:r>
              <a:rPr lang="ru-RU" sz="2000" dirty="0"/>
              <a:t>– набор данных на которых сеть проверяется по результатам </a:t>
            </a:r>
            <a:r>
              <a:rPr lang="ru-RU" sz="2000" dirty="0" smtClean="0"/>
              <a:t>обучения – </a:t>
            </a:r>
            <a:r>
              <a:rPr lang="ru-RU" sz="2000" i="1" dirty="0" smtClean="0"/>
              <a:t>независимая выбор</a:t>
            </a:r>
            <a:r>
              <a:rPr lang="ru-RU" sz="2000" dirty="0" smtClean="0"/>
              <a:t>ка – </a:t>
            </a:r>
            <a:r>
              <a:rPr lang="ru-RU" sz="2000" b="1" dirty="0" smtClean="0"/>
              <a:t>показывает обобщающую способность обученной сети. 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88519"/>
            <a:ext cx="4896544" cy="3153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0192" y="4653136"/>
            <a:ext cx="2408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 проблемы</a:t>
            </a:r>
          </a:p>
          <a:p>
            <a:r>
              <a:rPr lang="ru-RU" dirty="0" err="1" smtClean="0"/>
              <a:t>Добвить</a:t>
            </a:r>
            <a:r>
              <a:rPr lang="ru-RU" dirty="0" smtClean="0"/>
              <a:t> поле ошибок </a:t>
            </a:r>
          </a:p>
          <a:p>
            <a:r>
              <a:rPr lang="ru-RU" dirty="0" smtClean="0"/>
              <a:t>Как его </a:t>
            </a:r>
            <a:r>
              <a:rPr lang="ru-RU" dirty="0" err="1" smtClean="0"/>
              <a:t>побаривают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01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/>
              <a:t>Общий алгоритм обучения: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Выбрать набор данных, соответствующий задаче.</a:t>
            </a:r>
          </a:p>
          <a:p>
            <a:pPr>
              <a:spcBef>
                <a:spcPts val="600"/>
              </a:spcBef>
            </a:pPr>
            <a:r>
              <a:rPr lang="ru-RU" dirty="0"/>
              <a:t>2. Выходной массив данных разделить его на тренировочный и тестовый наборы.</a:t>
            </a:r>
          </a:p>
          <a:p>
            <a:pPr>
              <a:spcBef>
                <a:spcPts val="600"/>
              </a:spcBef>
            </a:pPr>
            <a:r>
              <a:rPr lang="ru-RU" dirty="0"/>
              <a:t>3. Выбрать вид нелинейности в нейронах (функцию активации). При этом желательно учесть специфику задачи, удачный выбор сократит время обучения.</a:t>
            </a:r>
          </a:p>
          <a:p>
            <a:pPr>
              <a:spcBef>
                <a:spcPts val="600"/>
              </a:spcBef>
            </a:pPr>
            <a:r>
              <a:rPr lang="ru-RU" dirty="0"/>
              <a:t>4. Выбрать число слоев и нейронов в слое.</a:t>
            </a:r>
          </a:p>
          <a:p>
            <a:pPr>
              <a:spcBef>
                <a:spcPts val="600"/>
              </a:spcBef>
            </a:pPr>
            <a:r>
              <a:rPr lang="ru-RU" dirty="0"/>
              <a:t>5. Присвоить начальные значения весовым коэффициентам и пороговым уровням, и дополнительным параметрам (например, крутизне функции активации, если она будет настраиваться при обучении). </a:t>
            </a:r>
          </a:p>
          <a:p>
            <a:pPr>
              <a:spcBef>
                <a:spcPts val="600"/>
              </a:spcBef>
            </a:pPr>
            <a:r>
              <a:rPr lang="ru-RU" dirty="0"/>
              <a:t>7. Выбрать функцию ошибки (например квадрат невязки, </a:t>
            </a:r>
            <a:r>
              <a:rPr lang="ru-RU" dirty="0" smtClean="0"/>
              <a:t>энтропия, </a:t>
            </a:r>
            <a:r>
              <a:rPr lang="ru-RU" dirty="0"/>
              <a:t>и </a:t>
            </a:r>
            <a:r>
              <a:rPr lang="ru-RU" dirty="0" err="1"/>
              <a:t>тд</a:t>
            </a:r>
            <a:r>
              <a:rPr lang="ru-RU" dirty="0"/>
              <a:t>.).</a:t>
            </a:r>
          </a:p>
          <a:p>
            <a:pPr>
              <a:spcBef>
                <a:spcPts val="600"/>
              </a:spcBef>
            </a:pPr>
            <a:r>
              <a:rPr lang="ru-RU" dirty="0"/>
              <a:t>8. Провести обучение на тренировочном наборе данных, </a:t>
            </a:r>
            <a:r>
              <a:rPr lang="ru-RU" dirty="0" smtClean="0"/>
              <a:t>проверяя </a:t>
            </a:r>
            <a:r>
              <a:rPr lang="ru-RU" dirty="0"/>
              <a:t>на </a:t>
            </a:r>
            <a:r>
              <a:rPr lang="ru-RU" dirty="0" err="1"/>
              <a:t>валидационном</a:t>
            </a:r>
            <a:r>
              <a:rPr lang="ru-RU" dirty="0"/>
              <a:t> наборе</a:t>
            </a:r>
          </a:p>
          <a:p>
            <a:pPr>
              <a:spcBef>
                <a:spcPts val="600"/>
              </a:spcBef>
            </a:pPr>
            <a:r>
              <a:rPr lang="ru-RU" dirty="0"/>
              <a:t>Проверить результат обучения на тестовом наборе данных . 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00192" y="4653136"/>
            <a:ext cx="2408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 проблемы</a:t>
            </a:r>
          </a:p>
          <a:p>
            <a:r>
              <a:rPr lang="ru-RU" dirty="0" err="1" smtClean="0"/>
              <a:t>Добвить</a:t>
            </a:r>
            <a:r>
              <a:rPr lang="ru-RU" dirty="0" smtClean="0"/>
              <a:t> поле ошибок </a:t>
            </a:r>
          </a:p>
          <a:p>
            <a:r>
              <a:rPr lang="ru-RU" dirty="0" smtClean="0"/>
              <a:t>Как его </a:t>
            </a:r>
            <a:r>
              <a:rPr lang="ru-RU" dirty="0" err="1" smtClean="0"/>
              <a:t>побаривают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734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pic>
        <p:nvPicPr>
          <p:cNvPr id="7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45" y="2636912"/>
            <a:ext cx="6588525" cy="32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20" y="919179"/>
            <a:ext cx="6006917" cy="16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269" y="1296187"/>
            <a:ext cx="244355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ru-RU" dirty="0"/>
              <a:t>вида слоев:</a:t>
            </a:r>
          </a:p>
          <a:p>
            <a:r>
              <a:rPr lang="ru-RU" b="1" dirty="0"/>
              <a:t>Сверточные</a:t>
            </a:r>
          </a:p>
          <a:p>
            <a:r>
              <a:rPr lang="en-US" dirty="0"/>
              <a:t>(conv)</a:t>
            </a:r>
            <a:r>
              <a:rPr lang="ru-RU" dirty="0"/>
              <a:t> – свертка </a:t>
            </a:r>
            <a:br>
              <a:rPr lang="ru-RU" dirty="0"/>
            </a:br>
            <a:r>
              <a:rPr lang="ru-RU" dirty="0"/>
              <a:t>с функцией активации.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Pool </a:t>
            </a:r>
            <a:r>
              <a:rPr lang="en-US" dirty="0"/>
              <a:t>– </a:t>
            </a:r>
            <a:r>
              <a:rPr lang="ru-RU" dirty="0"/>
              <a:t>снижение</a:t>
            </a:r>
          </a:p>
          <a:p>
            <a:r>
              <a:rPr lang="ru-RU" dirty="0"/>
              <a:t>Размерности</a:t>
            </a:r>
          </a:p>
          <a:p>
            <a:r>
              <a:rPr lang="ru-RU" dirty="0"/>
              <a:t>(</a:t>
            </a:r>
            <a:r>
              <a:rPr lang="ru-RU" b="1" dirty="0" err="1"/>
              <a:t>субдискретизация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b="1" dirty="0" err="1"/>
              <a:t>Полоносвязные</a:t>
            </a:r>
            <a:endParaRPr lang="ru-RU" b="1" dirty="0"/>
          </a:p>
          <a:p>
            <a:r>
              <a:rPr lang="en-US" dirty="0"/>
              <a:t>(FC) – </a:t>
            </a:r>
            <a:r>
              <a:rPr lang="ru-RU" dirty="0"/>
              <a:t>обычная </a:t>
            </a:r>
          </a:p>
          <a:p>
            <a:r>
              <a:rPr lang="ru-RU" dirty="0"/>
              <a:t>сеть для </a:t>
            </a:r>
            <a:br>
              <a:rPr lang="ru-RU" dirty="0"/>
            </a:br>
            <a:r>
              <a:rPr lang="ru-RU" dirty="0"/>
              <a:t>классификации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44612" y="5838676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943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5122" name="Picture 2" descr="Image result for densen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860310"/>
            <a:ext cx="3222045" cy="22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inception 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38146"/>
            <a:ext cx="8308861" cy="302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inception deep convolution block n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084" y="969947"/>
            <a:ext cx="4641724" cy="20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53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6" name="Picture 2" descr="se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878615"/>
            <a:ext cx="833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habrastorage.org/webt/6i/zz/rh/6izzrhggbprdgbpbqz-qa7lfreu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4" y="3278171"/>
            <a:ext cx="8003232" cy="27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61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8" y="4321168"/>
            <a:ext cx="4629376" cy="230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69317"/>
            <a:ext cx="4119468" cy="589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64412" y="761574"/>
            <a:ext cx="442096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нижний слой, двунаправленный, чтобы не потерять контекст слова как слева, так и справа;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/>
              <a:t>8 слоев </a:t>
            </a:r>
            <a:r>
              <a:rPr lang="en-US" dirty="0"/>
              <a:t>LSTM </a:t>
            </a:r>
            <a:r>
              <a:rPr lang="ru-RU" dirty="0"/>
              <a:t>ячеек с суммированием результатов – для определения внимания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использования </a:t>
            </a:r>
            <a:r>
              <a:rPr lang="ru-RU" dirty="0" err="1"/>
              <a:t>энкодера</a:t>
            </a:r>
            <a:r>
              <a:rPr lang="ru-RU" dirty="0"/>
              <a:t> для одно языка и </a:t>
            </a:r>
            <a:br>
              <a:rPr lang="ru-RU" dirty="0"/>
            </a:br>
            <a:r>
              <a:rPr lang="ru-RU" dirty="0"/>
              <a:t>декодера для другого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</a:t>
            </a:r>
            <a:r>
              <a:rPr lang="ru-RU" dirty="0"/>
              <a:t>остаточных  слоев </a:t>
            </a:r>
            <a:br>
              <a:rPr lang="ru-RU" dirty="0"/>
            </a:br>
            <a:r>
              <a:rPr lang="ru-RU" dirty="0"/>
              <a:t>позволяет обучать до 8 слоев</a:t>
            </a:r>
            <a:br>
              <a:rPr lang="ru-RU" dirty="0"/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619672" y="3859503"/>
            <a:ext cx="449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Добавить про </a:t>
            </a:r>
            <a:r>
              <a:rPr lang="ru-RU" dirty="0" err="1" smtClean="0"/>
              <a:t>пямять</a:t>
            </a:r>
            <a:r>
              <a:rPr lang="ru-RU" dirty="0" smtClean="0"/>
              <a:t>, про </a:t>
            </a:r>
            <a:r>
              <a:rPr lang="en-US" dirty="0" smtClean="0"/>
              <a:t>LSTM, Force, back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328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ANN NN si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90714"/>
            <a:ext cx="5801481" cy="27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226227"/>
            <a:ext cx="8229600" cy="634082"/>
          </a:xfrm>
        </p:spPr>
        <p:txBody>
          <a:bodyPr>
            <a:normAutofit/>
          </a:bodyPr>
          <a:lstStyle/>
          <a:p>
            <a:r>
              <a:rPr lang="ru-RU" sz="2700" b="1" dirty="0" smtClean="0"/>
              <a:t>Современные типы НС </a:t>
            </a:r>
            <a:endParaRPr lang="ru-RU" sz="2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764704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/>
              <a:t>1. </a:t>
            </a:r>
          </a:p>
        </p:txBody>
      </p:sp>
      <p:pic>
        <p:nvPicPr>
          <p:cNvPr id="2052" name="Picture 4" descr="Image result for NLP NN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10" y="1134036"/>
            <a:ext cx="4574431" cy="19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VAE archite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57" y="3261797"/>
            <a:ext cx="5502005" cy="175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bert archite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0" y="860309"/>
            <a:ext cx="3332211" cy="30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4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 smtClean="0"/>
              <a:t>Линейные проблемы</a:t>
            </a:r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12" y="1293541"/>
            <a:ext cx="2454442" cy="223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766366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Линейная регрессия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675202" y="726311"/>
            <a:ext cx="264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Логистическая регрессия</a:t>
            </a:r>
          </a:p>
          <a:p>
            <a:pPr algn="ctr"/>
            <a:r>
              <a:rPr lang="ru-RU" dirty="0" smtClean="0"/>
              <a:t>(классификация) </a:t>
            </a:r>
            <a:endParaRPr lang="ru-RU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1" y="1074136"/>
            <a:ext cx="2818656" cy="251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4" y="4179704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680" y="3917815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100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806" y="3880583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>
            <a:spLocks/>
          </p:cNvSpPr>
          <p:nvPr/>
        </p:nvSpPr>
        <p:spPr>
          <a:xfrm>
            <a:off x="457200" y="336690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r>
              <a:rPr lang="ru-RU" b="1" kern="0" dirty="0" smtClean="0">
                <a:solidFill>
                  <a:sysClr val="windowText" lastClr="000000"/>
                </a:solidFill>
              </a:rPr>
              <a:t>Нелинейные проблемы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87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195"/>
          </a:xfrm>
        </p:spPr>
        <p:txBody>
          <a:bodyPr/>
          <a:lstStyle/>
          <a:p>
            <a:r>
              <a:rPr lang="ru-RU" dirty="0" smtClean="0"/>
              <a:t>Выбор метода оценки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3" y="950376"/>
            <a:ext cx="82296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081442"/>
            <a:ext cx="280831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Линейные проблемы</a:t>
            </a:r>
            <a:r>
              <a:rPr lang="ru-RU" sz="2000" dirty="0" smtClean="0"/>
              <a:t>,</a:t>
            </a:r>
          </a:p>
          <a:p>
            <a:pPr algn="ctr"/>
            <a:r>
              <a:rPr lang="ru-RU" sz="2000" dirty="0" smtClean="0"/>
              <a:t>Проблемы, сводящиеся к линейным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3679" y="2187558"/>
            <a:ext cx="2482981" cy="3113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Линейная регрессия</a:t>
            </a:r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Логистическая регрессия </a:t>
            </a:r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метод опорных векторов</a:t>
            </a:r>
            <a:endParaRPr lang="ru-RU" sz="1900" dirty="0" smtClean="0"/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Байесовские оценки</a:t>
            </a:r>
          </a:p>
          <a:p>
            <a:pPr marL="104775" indent="-1047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Метод максимального правдоподобия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31843" y="1050984"/>
            <a:ext cx="3214032" cy="1944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Категориальные данные</a:t>
            </a:r>
            <a:br>
              <a:rPr lang="ru-RU" sz="2000" b="1" dirty="0" smtClean="0"/>
            </a:br>
            <a:r>
              <a:rPr lang="ru-RU" sz="2000" dirty="0" smtClean="0"/>
              <a:t>(</a:t>
            </a:r>
            <a:r>
              <a:rPr lang="ru-RU" dirty="0" smtClean="0"/>
              <a:t>таблицы, структурированные данные типа запрос – ответы)</a:t>
            </a:r>
          </a:p>
          <a:p>
            <a:pPr algn="ctr">
              <a:spcBef>
                <a:spcPts val="1200"/>
              </a:spcBef>
            </a:pPr>
            <a:r>
              <a:rPr lang="ru-RU" dirty="0" smtClean="0"/>
              <a:t> </a:t>
            </a:r>
            <a:r>
              <a:rPr lang="ru-RU" sz="2000" b="1" dirty="0" smtClean="0"/>
              <a:t>Хорошо формализуемые данные</a:t>
            </a:r>
            <a:endParaRPr lang="ru-RU" sz="20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12193" y="3334885"/>
            <a:ext cx="3136261" cy="941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 panose="020B0604020202020204" pitchFamily="34" charset="0"/>
              <a:buChar char="•"/>
            </a:pPr>
            <a:r>
              <a:rPr lang="ru-RU" sz="2000" dirty="0" smtClean="0"/>
              <a:t>Деревья</a:t>
            </a:r>
            <a:r>
              <a:rPr lang="ru-RU" sz="1900" dirty="0" smtClean="0"/>
              <a:t/>
            </a:r>
            <a:br>
              <a:rPr lang="ru-RU" sz="1900" dirty="0" smtClean="0"/>
            </a:br>
            <a:r>
              <a:rPr lang="ru-RU" dirty="0" smtClean="0"/>
              <a:t>(</a:t>
            </a:r>
            <a:r>
              <a:rPr lang="ru-RU" dirty="0" err="1" smtClean="0"/>
              <a:t>бустинг</a:t>
            </a:r>
            <a:r>
              <a:rPr lang="ru-RU" dirty="0" smtClean="0"/>
              <a:t>, случайный лес), </a:t>
            </a:r>
            <a:endParaRPr lang="ru-RU" sz="1900" dirty="0" smtClean="0"/>
          </a:p>
          <a:p>
            <a:pPr marL="85725" indent="-76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генетические алгоритмы</a:t>
            </a:r>
            <a:r>
              <a:rPr lang="ru-RU" sz="2400" dirty="0" smtClean="0"/>
              <a:t>, 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417881" y="1081442"/>
            <a:ext cx="2268919" cy="2088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Плохо-формализуемые данные</a:t>
            </a:r>
          </a:p>
          <a:p>
            <a:pPr algn="ctr"/>
            <a:r>
              <a:rPr lang="ru-RU" dirty="0" smtClean="0"/>
              <a:t>(музыка, сигналы, изображения, проблемы сложной оптимизации)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228184" y="3411155"/>
            <a:ext cx="2538349" cy="5860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Признаки хорошо разделимы?</a:t>
            </a:r>
            <a:endParaRPr lang="ru-RU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66390" y="4603479"/>
            <a:ext cx="2980975" cy="1979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Ядерный метод опорных векторов,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900" dirty="0" smtClean="0"/>
              <a:t>k-</a:t>
            </a:r>
            <a:r>
              <a:rPr lang="ru-RU" sz="1900" dirty="0" smtClean="0"/>
              <a:t>средних,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Байесовские </a:t>
            </a:r>
            <a:r>
              <a:rPr lang="ru-RU" sz="1900" dirty="0" smtClean="0"/>
              <a:t>оценки,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u="sng" dirty="0" smtClean="0"/>
              <a:t>Простые нейронные сети</a:t>
            </a:r>
          </a:p>
          <a:p>
            <a:pPr marL="85725" indent="-857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900" dirty="0" smtClean="0"/>
              <a:t>Деревья, ген. Алг.</a:t>
            </a:r>
            <a:endParaRPr lang="ru-RU" sz="19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012160" y="5474827"/>
            <a:ext cx="2754373" cy="9831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u="sng" dirty="0" smtClean="0"/>
              <a:t>Глубокие нейронные сети</a:t>
            </a:r>
            <a:endParaRPr lang="ru-RU" sz="2800" b="1" u="sng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5220075" y="4407810"/>
            <a:ext cx="0" cy="195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5220075" y="4407484"/>
            <a:ext cx="2762235" cy="3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7339426" y="4012284"/>
            <a:ext cx="0" cy="3839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5927095" y="4584761"/>
            <a:ext cx="2759705" cy="407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Сводятся к линейным?</a:t>
            </a:r>
            <a:endParaRPr lang="ru-RU" sz="2000" b="1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7884368" y="4992400"/>
            <a:ext cx="0" cy="482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982310" y="4392365"/>
            <a:ext cx="0" cy="189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1655679" y="2012696"/>
            <a:ext cx="0" cy="182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6" idx="2"/>
            <a:endCxn id="7" idx="0"/>
          </p:cNvCxnSpPr>
          <p:nvPr/>
        </p:nvCxnSpPr>
        <p:spPr>
          <a:xfrm flipH="1">
            <a:off x="4580324" y="2995815"/>
            <a:ext cx="158535" cy="339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7380312" y="3169674"/>
            <a:ext cx="0" cy="24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25769" y="42719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048241" y="4212097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418159" y="494180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да</a:t>
            </a:r>
            <a:endParaRPr lang="ru-RU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339426" y="5048947"/>
            <a:ext cx="51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нет</a:t>
            </a:r>
            <a:endParaRPr lang="ru-RU" b="1" dirty="0"/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5847365" y="5301208"/>
            <a:ext cx="11008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V="1">
            <a:off x="6948264" y="4992400"/>
            <a:ext cx="0" cy="3088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153" y="199873"/>
            <a:ext cx="2602301" cy="634082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ru-RU" b="1" dirty="0" smtClean="0"/>
              <a:t>Линейные проблемы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42307" y="730561"/>
            <a:ext cx="269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Метод опорных векторов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4089740"/>
            <a:ext cx="3576283" cy="2405707"/>
          </a:xfrm>
          <a:prstGeom prst="rect">
            <a:avLst/>
          </a:prstGeom>
        </p:spPr>
      </p:pic>
      <p:sp>
        <p:nvSpPr>
          <p:cNvPr id="58" name="Заголовок 1"/>
          <p:cNvSpPr txBox="1">
            <a:spLocks/>
          </p:cNvSpPr>
          <p:nvPr/>
        </p:nvSpPr>
        <p:spPr>
          <a:xfrm>
            <a:off x="179512" y="3279357"/>
            <a:ext cx="8677382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r>
              <a:rPr lang="ru-RU" b="1" kern="0" dirty="0" smtClean="0">
                <a:solidFill>
                  <a:sysClr val="windowText" lastClr="000000"/>
                </a:solidFill>
              </a:rPr>
              <a:t>Нелинейные проблемы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41190" y="167458"/>
            <a:ext cx="5047048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r>
              <a:rPr lang="ru-RU" b="1" kern="0" dirty="0" smtClean="0">
                <a:solidFill>
                  <a:sysClr val="windowText" lastClr="000000"/>
                </a:solidFill>
              </a:rPr>
              <a:t>Проблемы сводящиеся к линейным 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Image result for kernel trick sv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7" y="1081896"/>
            <a:ext cx="2815804" cy="23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71" y="828250"/>
            <a:ext cx="4989637" cy="2402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916" y="594626"/>
            <a:ext cx="358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Ядерный метод опорных векторов</a:t>
            </a:r>
            <a:endParaRPr lang="ru-RU" dirty="0"/>
          </a:p>
        </p:txBody>
      </p:sp>
      <p:sp>
        <p:nvSpPr>
          <p:cNvPr id="12" name="Стрелка вправо 11"/>
          <p:cNvSpPr/>
          <p:nvPr/>
        </p:nvSpPr>
        <p:spPr>
          <a:xfrm>
            <a:off x="6096250" y="2050694"/>
            <a:ext cx="33547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52718" y="3692753"/>
            <a:ext cx="26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Категориальные данные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4603539" y="4059029"/>
            <a:ext cx="451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Плохо формализуемые</a:t>
            </a:r>
            <a:r>
              <a:rPr lang="en-US" dirty="0" smtClean="0"/>
              <a:t> </a:t>
            </a:r>
            <a:r>
              <a:rPr lang="ru-RU" dirty="0" smtClean="0"/>
              <a:t>данные</a:t>
            </a:r>
            <a:endParaRPr lang="ru-RU" dirty="0"/>
          </a:p>
        </p:txBody>
      </p:sp>
      <p:pic>
        <p:nvPicPr>
          <p:cNvPr id="1038" name="Picture 14" descr="Image result for eyes fea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625" y="4573951"/>
            <a:ext cx="2889647" cy="18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3685118" y="4361612"/>
            <a:ext cx="2379297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из радиолокации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73624"/>
            <a:ext cx="6001939" cy="51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из радиолокации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88224" y="1600201"/>
            <a:ext cx="2098576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https://www.kaggle.com/littlerookie/basic-neural-network-kernel5ca7667c2d</a:t>
            </a:r>
            <a:endParaRPr lang="ru-RU" sz="1800" dirty="0"/>
          </a:p>
        </p:txBody>
      </p:sp>
      <p:pic>
        <p:nvPicPr>
          <p:cNvPr id="1026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7638"/>
            <a:ext cx="6264696" cy="522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35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/>
          </a:bodyPr>
          <a:lstStyle/>
          <a:p>
            <a:pPr lvl="2" algn="ctr" rtl="0">
              <a:spcBef>
                <a:spcPct val="0"/>
              </a:spcBef>
            </a:pPr>
            <a:r>
              <a:rPr lang="ru-RU" sz="2800" b="1" dirty="0"/>
              <a:t>Обучение с учителем</a:t>
            </a:r>
            <a:r>
              <a:rPr lang="en-US" sz="2800" b="1" dirty="0"/>
              <a:t> (Supervised learning)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i="1" dirty="0"/>
              <a:t>Обучение с учителем требует наличия тренировочной выборки с заранее известными ответами.</a:t>
            </a:r>
          </a:p>
          <a:p>
            <a:r>
              <a:rPr lang="ru-RU" sz="2200" b="1" dirty="0"/>
              <a:t>Классификация</a:t>
            </a:r>
            <a:r>
              <a:rPr lang="ru-RU" sz="2200" dirty="0"/>
              <a:t> </a:t>
            </a:r>
            <a:r>
              <a:rPr lang="en-US" sz="2200" dirty="0"/>
              <a:t> </a:t>
            </a:r>
            <a:r>
              <a:rPr lang="en-US" sz="2200" b="1" dirty="0"/>
              <a:t>(classification)</a:t>
            </a:r>
            <a:r>
              <a:rPr lang="ru-RU" sz="2200" dirty="0"/>
              <a:t>— распределение данных по параметрам. </a:t>
            </a:r>
          </a:p>
          <a:p>
            <a:pPr lvl="1"/>
            <a:r>
              <a:rPr lang="ru-RU" sz="2000" dirty="0"/>
              <a:t>Например, на вход дается набор людей и нужно решить, кому из них давать кредит, а кому нет, анализируя информацию как: возраст, платежеспособность, кредитная история и </a:t>
            </a:r>
            <a:r>
              <a:rPr lang="ru-RU" sz="2000" dirty="0" err="1"/>
              <a:t>тд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Или надо распознать лицо на фотографии – </a:t>
            </a:r>
            <a:r>
              <a:rPr lang="ru-RU" sz="2000" b="1" dirty="0"/>
              <a:t>задача распознавания</a:t>
            </a:r>
            <a:r>
              <a:rPr lang="ru-RU" sz="2000" dirty="0"/>
              <a:t>.</a:t>
            </a:r>
          </a:p>
          <a:p>
            <a:pPr lvl="1"/>
            <a:r>
              <a:rPr lang="ru-RU" sz="2000" dirty="0"/>
              <a:t>Определение настроения, ответа, перевода по анализу текста – </a:t>
            </a:r>
            <a:r>
              <a:rPr lang="ru-RU" sz="2000" b="1" dirty="0"/>
              <a:t>задача анализа естественного языка</a:t>
            </a:r>
          </a:p>
        </p:txBody>
      </p:sp>
      <p:pic>
        <p:nvPicPr>
          <p:cNvPr id="2050" name="Picture 2" descr="Image result for классификация рукописных цыф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10862"/>
            <a:ext cx="3600872" cy="210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злой ме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058" y="4941168"/>
            <a:ext cx="175691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добрый ме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57192"/>
            <a:ext cx="1987948" cy="14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870" y="4406990"/>
            <a:ext cx="447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Классификация тональности изображения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756502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агрессия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597175" y="4756502"/>
            <a:ext cx="13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Одобрение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986377" y="4324972"/>
            <a:ext cx="36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Классификация рукописных цифр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86334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1654</Words>
  <Application>Microsoft Office PowerPoint</Application>
  <PresentationFormat>Экран (4:3)</PresentationFormat>
  <Paragraphs>283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Тема Office</vt:lpstr>
      <vt:lpstr>Основы нейронных сетей</vt:lpstr>
      <vt:lpstr>Нейронные сети – один из видов работы с искусственным интеллектом</vt:lpstr>
      <vt:lpstr>Линейные проблемы</vt:lpstr>
      <vt:lpstr>Линейные проблемы</vt:lpstr>
      <vt:lpstr>Выбор метода оценки</vt:lpstr>
      <vt:lpstr>Линейные проблемы</vt:lpstr>
      <vt:lpstr>Пример из радиолокации</vt:lpstr>
      <vt:lpstr>Пример из радиолокации</vt:lpstr>
      <vt:lpstr>Обучение с учителем (Supervised learning)</vt:lpstr>
      <vt:lpstr>Обучение с учителем (Supervised learning)</vt:lpstr>
      <vt:lpstr>Обучение с учителем (Supervised learning)</vt:lpstr>
      <vt:lpstr>Обучение без учителя  (Unsupervised learning)</vt:lpstr>
      <vt:lpstr>Обучение без учителя  (Unsupervised learning)</vt:lpstr>
      <vt:lpstr>Полу контролируемое обучение  (semi-supervised learning)</vt:lpstr>
      <vt:lpstr>Полу контролируемое обучение  (semi-supervised learning)</vt:lpstr>
      <vt:lpstr>Использование в радиолокации</vt:lpstr>
      <vt:lpstr>практические примеры задач, решаемых с помощью машинного обучения</vt:lpstr>
      <vt:lpstr>практические примеры задач, решаемых с помощью машинного обучения</vt:lpstr>
      <vt:lpstr>Принцип работы нейронных сетей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Пример нейронной сети для распознавания лиц</vt:lpstr>
      <vt:lpstr>Фундаментальные теоремы обучения нейронных сетей</vt:lpstr>
      <vt:lpstr>Фундаментальные теоремы обучения нейронных сетей</vt:lpstr>
      <vt:lpstr>Фундаментальные теоремы обучения нейронных сетей</vt:lpstr>
      <vt:lpstr>Байесовская интерпретация НС</vt:lpstr>
      <vt:lpstr>Основные понятия. Обучение нейронной сети</vt:lpstr>
      <vt:lpstr>Основные понятия. Обучение нейронной сети</vt:lpstr>
      <vt:lpstr>Общий алгоритм обучения: </vt:lpstr>
      <vt:lpstr>Современные типы НС </vt:lpstr>
      <vt:lpstr>Современные типы НС </vt:lpstr>
      <vt:lpstr>Современные типы НС </vt:lpstr>
      <vt:lpstr>Современные типы НС </vt:lpstr>
      <vt:lpstr>Современные типы НС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</cp:lastModifiedBy>
  <cp:revision>92</cp:revision>
  <dcterms:created xsi:type="dcterms:W3CDTF">2018-09-05T07:11:20Z</dcterms:created>
  <dcterms:modified xsi:type="dcterms:W3CDTF">2020-09-17T09:36:27Z</dcterms:modified>
</cp:coreProperties>
</file>